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79" r:id="rId4"/>
    <p:sldId id="480" r:id="rId6"/>
    <p:sldId id="443" r:id="rId7"/>
    <p:sldId id="454" r:id="rId8"/>
    <p:sldId id="472" r:id="rId9"/>
    <p:sldId id="473" r:id="rId10"/>
    <p:sldId id="474" r:id="rId11"/>
    <p:sldId id="476" r:id="rId12"/>
    <p:sldId id="477" r:id="rId13"/>
    <p:sldId id="478" r:id="rId14"/>
    <p:sldId id="48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64" y="62"/>
      </p:cViewPr>
      <p:guideLst>
        <p:guide orient="horz" pos="2160"/>
        <p:guide pos="37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54A1-733D-4DA5-9E0E-26F1B0998B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9A79-F453-4596-996A-BB9E3BA236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7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32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1" y="6324520"/>
            <a:ext cx="58855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http://www.ahjxjy.cn/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Tm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141" y="10899"/>
            <a:ext cx="12192000" cy="423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18745" y="1988820"/>
            <a:ext cx="11960225" cy="222567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1219200" rtl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安徽继续教育在线平台（适用于</a:t>
            </a:r>
            <a:r>
              <a:rPr lang="en-US" altLang="zh-CN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2026</a:t>
            </a: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级及后续学习者）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操作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指南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  <a:p>
            <a:pPr marR="0" lvl="0" indent="0" algn="ctr" defTabSz="1219200" rtl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——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学生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端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388972" y="6020240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60780" y="6020764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524877" y="6020240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32589" y="6020240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796685" y="6020240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20" name="图片 19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87" y="105990"/>
            <a:ext cx="4362450" cy="876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4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1225" y="-99695"/>
            <a:ext cx="3772535" cy="10439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</a:rPr>
              <a:t>五、我</a:t>
            </a: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</a:rPr>
              <a:t>的成绩</a:t>
            </a:r>
            <a:endParaRPr lang="zh-CN" altLang="en-US" sz="360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5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546225"/>
            <a:ext cx="10711815" cy="4628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37490" y="1066800"/>
            <a:ext cx="11313160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我的成绩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成绩单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页面中，学生可以查看在校期间的所学课程的成绩单。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1225" y="-99695"/>
            <a:ext cx="3772535" cy="10439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</a:rPr>
              <a:t>六、学籍</a:t>
            </a: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</a:rPr>
              <a:t>异动</a:t>
            </a:r>
            <a:endParaRPr lang="zh-CN" altLang="en-US" sz="360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7490" y="1066800"/>
            <a:ext cx="11313160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学籍异动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”-“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申请学籍异动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，学生可按照实际需求，选择学籍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异动。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551815" y="1610360"/>
            <a:ext cx="10684510" cy="472186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39378" y="2853055"/>
            <a:ext cx="6810375" cy="2952750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 flipH="1" flipV="1">
            <a:off x="6024245" y="3573145"/>
            <a:ext cx="2087880" cy="10172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2277110"/>
            <a:ext cx="4544695" cy="267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5400" y="692696"/>
            <a:ext cx="3575720" cy="669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defTabSz="1219200"/>
            <a:r>
              <a:rPr lang="zh-CN" altLang="en-US" sz="53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主要内容：</a:t>
            </a:r>
            <a:endParaRPr lang="zh-CN" altLang="en-US" sz="533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副标题 2"/>
          <p:cNvSpPr>
            <a:spLocks noGrp="1"/>
          </p:cNvSpPr>
          <p:nvPr/>
        </p:nvSpPr>
        <p:spPr>
          <a:xfrm>
            <a:off x="4799965" y="1988820"/>
            <a:ext cx="7012940" cy="3251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登录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       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我的课程</a:t>
            </a:r>
            <a:endParaRPr lang="zh-CN" altLang="en-US" sz="40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我的作业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   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四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我的考试</a:t>
            </a:r>
            <a:endParaRPr lang="zh-CN" altLang="en-US" sz="40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五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我的成绩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   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六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学籍异动</a:t>
            </a:r>
            <a:endParaRPr lang="en-US" altLang="zh-CN" sz="40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  <a:p>
            <a:pPr algn="l"/>
            <a:endParaRPr lang="en-US" altLang="zh-CN" sz="40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40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40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40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40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40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711" y="260650"/>
            <a:ext cx="47525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一、</a:t>
            </a:r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登录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770" y="908685"/>
            <a:ext cx="11946255" cy="941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新生可通过网址登录：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https://www.ahjxjy.cn/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或者搜索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安徽继续教育在线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角色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账号：身份证号，密码：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Jxjy+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身份证号后六位。登录学习空间，可查看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学习课程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完结课程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重修重考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课程超市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等栏目。</a:t>
            </a:r>
            <a:endParaRPr lang="en-US" alt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1"/>
          <a:stretch>
            <a:fillRect/>
          </a:stretch>
        </p:blipFill>
        <p:spPr>
          <a:xfrm>
            <a:off x="6403340" y="2052955"/>
            <a:ext cx="5601335" cy="418909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5951855" y="4436745"/>
            <a:ext cx="360680" cy="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2420620"/>
            <a:ext cx="5674995" cy="35617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5" grpId="0" bldLvl="0" build="allAtOnce"/>
      <p:bldP spid="5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711" y="260650"/>
            <a:ext cx="47525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二、我的课程</a:t>
            </a:r>
            <a:endParaRPr lang="zh-CN" altLang="en-US" sz="3600" b="1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2670" y="905510"/>
            <a:ext cx="105765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学习课程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，学生可以在线学习课程。课程学习完成后，会在页面标记蓝色（已学习）；首次学习视频课件时，不能拖动视频进度。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315" y="2132965"/>
            <a:ext cx="9116060" cy="40932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  <p:bldLst>
      <p:bldP spid="5" grpId="0"/>
      <p:bldP spid="5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2980" y="188595"/>
            <a:ext cx="33883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三、我的作业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545" y="908685"/>
            <a:ext cx="10787380" cy="147637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4400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我的作业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-课程作业，选择作业进行作答，没有完成作答的作业可以再次点击【继续作答】进入答题，作答完成的作业支持【重答】和查看【作答记录】。作业在有效期里可重复作答，取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276475"/>
            <a:ext cx="11177905" cy="4034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22751" r="-890" b="22006"/>
          <a:stretch>
            <a:fillRect/>
          </a:stretch>
        </p:blipFill>
        <p:spPr>
          <a:xfrm>
            <a:off x="695960" y="5154295"/>
            <a:ext cx="11016615" cy="1156335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7125" y="-171450"/>
            <a:ext cx="3734435" cy="10439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3600">
                <a:solidFill>
                  <a:schemeClr val="tx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四、我的考试</a:t>
            </a:r>
            <a:endParaRPr lang="zh-CN" altLang="en-US" sz="3600">
              <a:solidFill>
                <a:schemeClr val="tx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670" y="980440"/>
            <a:ext cx="1131951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defTabSz="914400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我的考试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：首次作答时，点击页面中【作答】按钮进入作答考试，进入考试。试卷提交时，系统默认保存客观题最高分作为学生得分。在截止时间内有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次作答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2348865"/>
            <a:ext cx="11741150" cy="381635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2" grpId="0"/>
      <p:bldP spid="2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2980" y="1052830"/>
            <a:ext cx="10152380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algn="just" defTabSz="266700"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考试重答：学生试卷作答后，在限定的次数内，可以点击【重答】重新进行考试。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5370" y="-99695"/>
            <a:ext cx="3481705" cy="104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四、我的考试</a:t>
            </a:r>
            <a:endParaRPr lang="zh-CN" altLang="en-US" sz="3600"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" y="1557020"/>
            <a:ext cx="10644505" cy="4797425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3" grpId="0"/>
      <p:bldP spid="3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1225" y="-459105"/>
            <a:ext cx="4415155" cy="1386205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240000"/>
              </a:lnSpc>
              <a:spcBef>
                <a:spcPts val="1700"/>
              </a:spcBef>
              <a:spcAft>
                <a:spcPts val="1600"/>
              </a:spcAft>
            </a:pP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</a:rPr>
              <a:t>五、我的成绩</a:t>
            </a:r>
            <a:endParaRPr lang="zh-CN" altLang="en-US" sz="360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935" y="1052830"/>
            <a:ext cx="10195560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我的成绩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-学习成绩中可以查看到各个学期所有课程的各项得分及最终成绩。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1844675"/>
            <a:ext cx="11684000" cy="357505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2980" y="-459740"/>
            <a:ext cx="609600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defTabSz="266700">
              <a:lnSpc>
                <a:spcPct val="240000"/>
              </a:lnSpc>
              <a:spcBef>
                <a:spcPts val="1700"/>
              </a:spcBef>
              <a:spcAft>
                <a:spcPts val="1600"/>
              </a:spcAft>
            </a:pP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五、我的</a:t>
            </a:r>
            <a:r>
              <a:rPr lang="zh-CN" altLang="en-US" sz="360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成绩</a:t>
            </a:r>
            <a:endParaRPr lang="zh-CN" altLang="en-US" sz="3600"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772920"/>
            <a:ext cx="11715750" cy="2673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3570" y="980440"/>
            <a:ext cx="9874250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我的成绩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学习记录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页面中，可以查看各个学期课程的学习统计详情。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  <p:bldLst>
      <p:bldP spid="2" grpId="0"/>
      <p:bldP spid="2" grpId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PP_MARK_KEY" val="b79a955d-b5be-435b-9893-90e58472bc94"/>
  <p:tag name="COMMONDATA" val="eyJoZGlkIjoiZGIyY2U3YmMzMzNjOTE3YWY5ZTAwYjcwOTJiYjEzYm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WPS 演示</Application>
  <PresentationFormat>宽屏</PresentationFormat>
  <Paragraphs>53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Arial</vt:lpstr>
      <vt:lpstr>微软雅黑</vt:lpstr>
      <vt:lpstr>微软雅黑 Light</vt:lpstr>
      <vt:lpstr>黑体</vt:lpstr>
      <vt:lpstr>Times New Roman</vt:lpstr>
      <vt:lpstr>Calibri</vt:lpstr>
      <vt:lpstr>华文琥珀</vt:lpstr>
      <vt:lpstr>Arial Unicode MS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WPS_1657499863</cp:lastModifiedBy>
  <cp:revision>121</cp:revision>
  <dcterms:created xsi:type="dcterms:W3CDTF">2020-05-13T08:58:00Z</dcterms:created>
  <dcterms:modified xsi:type="dcterms:W3CDTF">2025-12-25T02:28:54Z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7B33425421124EE08F552154CB6A3926_13</vt:lpwstr>
  </property>
</Properties>
</file>